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1"/>
  </p:notesMasterIdLst>
  <p:sldIdLst>
    <p:sldId id="859" r:id="rId2"/>
    <p:sldId id="1009" r:id="rId3"/>
    <p:sldId id="1010" r:id="rId4"/>
    <p:sldId id="1011" r:id="rId5"/>
    <p:sldId id="1012" r:id="rId6"/>
    <p:sldId id="1013" r:id="rId7"/>
    <p:sldId id="1014" r:id="rId8"/>
    <p:sldId id="1015" r:id="rId9"/>
    <p:sldId id="1049" r:id="rId10"/>
    <p:sldId id="1016" r:id="rId11"/>
    <p:sldId id="1050" r:id="rId12"/>
    <p:sldId id="1051" r:id="rId13"/>
    <p:sldId id="1018" r:id="rId14"/>
    <p:sldId id="1017" r:id="rId15"/>
    <p:sldId id="1019" r:id="rId16"/>
    <p:sldId id="1053" r:id="rId17"/>
    <p:sldId id="1052" r:id="rId18"/>
    <p:sldId id="1021" r:id="rId19"/>
    <p:sldId id="1022" r:id="rId20"/>
    <p:sldId id="1025" r:id="rId21"/>
    <p:sldId id="1054" r:id="rId22"/>
    <p:sldId id="1028" r:id="rId23"/>
    <p:sldId id="1029" r:id="rId24"/>
    <p:sldId id="1031" r:id="rId25"/>
    <p:sldId id="1023" r:id="rId26"/>
    <p:sldId id="1032" r:id="rId27"/>
    <p:sldId id="1034" r:id="rId28"/>
    <p:sldId id="1035" r:id="rId29"/>
    <p:sldId id="1037" r:id="rId30"/>
    <p:sldId id="1038" r:id="rId31"/>
    <p:sldId id="1039" r:id="rId32"/>
    <p:sldId id="1040" r:id="rId33"/>
    <p:sldId id="1056" r:id="rId34"/>
    <p:sldId id="1042" r:id="rId35"/>
    <p:sldId id="1057" r:id="rId36"/>
    <p:sldId id="1045" r:id="rId37"/>
    <p:sldId id="1046" r:id="rId38"/>
    <p:sldId id="1047" r:id="rId39"/>
    <p:sldId id="1048" r:id="rId4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2784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南京市鼓楼区期末试卷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39131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 do they like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 lion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 elephant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 monkey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3053859"/>
            <a:ext cx="880625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M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Look at the lion. It’s so cute. Do you like it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W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Sure. What about you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M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Me too.</a:t>
            </a:r>
            <a:endParaRPr lang="zh-CN" altLang="zh-CN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88256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750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484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can play ping-pong well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Wang Yang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Liu Bing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Yang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Shan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2767568"/>
            <a:ext cx="880625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W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Hi,Wang Bing. Can you play table tennis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M1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No,I can’t.</a:t>
            </a:r>
            <a:endParaRPr lang="zh-CN" altLang="zh-CN">
              <a:solidFill>
                <a:srgbClr val="ED028C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W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What about you,Liu Bing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M2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Yes,I can play it very well.</a:t>
            </a:r>
            <a:endParaRPr lang="zh-CN" altLang="zh-CN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68744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10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5115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 doll’s nose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big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small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long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68570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34566" y="2909843"/>
            <a:ext cx="115212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W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Look at my doll.</a:t>
            </a:r>
            <a:endParaRPr lang="zh-CN" altLang="zh-CN">
              <a:solidFill>
                <a:srgbClr val="ED028C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M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Oh,it’s so lovely. Her nose is big. Her eyes are big too. But her mouth is small.</a:t>
            </a:r>
            <a:endParaRPr lang="zh-CN" altLang="zh-CN">
              <a:solidFill>
                <a:srgbClr val="ED02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987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2898"/>
            <a:ext cx="11485848" cy="3970318"/>
          </a:xfrm>
        </p:spPr>
        <p:txBody>
          <a:bodyPr/>
          <a:lstStyle/>
          <a:p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四、听录音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选择相应的单词序号填到横线上。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听三遍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％）</a:t>
            </a:r>
            <a:endParaRPr lang="en-US" altLang="zh-CN" b="1" smtClean="0">
              <a:solidFill>
                <a:srgbClr val="ED028C"/>
              </a:solidFill>
              <a:ea typeface="Times New Roman"/>
            </a:endParaRPr>
          </a:p>
          <a:p>
            <a:r>
              <a:rPr lang="zh-CN" altLang="zh-CN" b="1" smtClean="0">
                <a:solidFill>
                  <a:srgbClr val="ED028C"/>
                </a:solidFill>
                <a:ea typeface="Times New Roman"/>
              </a:rPr>
              <a:t> 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　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　</a:t>
            </a:r>
            <a:r>
              <a:rPr lang="en-US" altLang="zh-CN" b="1">
                <a:solidFill>
                  <a:srgbClr val="ED028C"/>
                </a:solidFill>
              </a:rPr>
              <a:t>Hello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！</a:t>
            </a:r>
            <a:r>
              <a:rPr lang="en-US" altLang="zh-CN" b="1">
                <a:solidFill>
                  <a:srgbClr val="ED028C"/>
                </a:solidFill>
              </a:rPr>
              <a:t>Welcome to my home. Look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！</a:t>
            </a:r>
            <a:r>
              <a:rPr lang="en-US" altLang="zh-CN" b="1">
                <a:solidFill>
                  <a:srgbClr val="ED028C"/>
                </a:solidFill>
              </a:rPr>
              <a:t>This is my living room. My football is on the table. I have a dog. Its name is Tom. It’s on the sofa. It’s so lovely. I have a doll. It is in the bedroom,on the bed. In the kitchen,I have many mangoes. Where’s my skirt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？</a:t>
            </a:r>
            <a:r>
              <a:rPr lang="en-US" altLang="zh-CN" b="1">
                <a:solidFill>
                  <a:srgbClr val="ED028C"/>
                </a:solidFill>
              </a:rPr>
              <a:t> Oh,it’s in the </a:t>
            </a:r>
            <a:r>
              <a:rPr lang="en-US" altLang="zh-CN" b="1" smtClean="0">
                <a:solidFill>
                  <a:srgbClr val="ED028C"/>
                </a:solidFill>
              </a:rPr>
              <a:t>bathroom.</a:t>
            </a:r>
          </a:p>
        </p:txBody>
      </p:sp>
    </p:spTree>
    <p:extLst>
      <p:ext uri="{BB962C8B-B14F-4D97-AF65-F5344CB8AC3E}">
        <p14:creationId xmlns:p14="http://schemas.microsoft.com/office/powerpoint/2010/main" val="2739420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64436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endParaRPr lang="zh-CN" altLang="zh-CN" sz="1400">
              <a:solidFill>
                <a:schemeClr val="bg1"/>
              </a:solidFill>
              <a:cs typeface="Times New Roman"/>
            </a:endParaRPr>
          </a:p>
        </p:txBody>
      </p:sp>
      <p:pic>
        <p:nvPicPr>
          <p:cNvPr id="3" name="fs527.jpg" descr="id:21474903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26654" y="1700808"/>
            <a:ext cx="4468495" cy="267271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368480" y="1124744"/>
            <a:ext cx="2327126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football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doll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mangoes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D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skirt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E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dog</a:t>
            </a:r>
            <a:endParaRPr lang="zh-CN" altLang="zh-CN" sz="1400" b="0">
              <a:solidFill>
                <a:srgbClr val="000000"/>
              </a:solidFill>
              <a:effectLst/>
              <a:latin typeface="Times New Roman"/>
              <a:ea typeface="宋体"/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6654" y="466155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916549" y="46766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655046" y="467663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527254" y="46884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255446" y="46979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527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五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Peter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和妈妈在超市购物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根据录音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将购物小票补充完整。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听三遍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％）</a:t>
            </a:r>
            <a:endParaRPr lang="en-US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M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>
                <a:solidFill>
                  <a:srgbClr val="ED028C"/>
                </a:solidFill>
                <a:cs typeface="Times New Roman"/>
              </a:rPr>
              <a:t>Mum,let’s go shopping.</a:t>
            </a:r>
            <a:endParaRPr lang="zh-CN" altLang="zh-CN" sz="1050">
              <a:solidFill>
                <a:srgbClr val="ED028C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cs typeface="Times New Roman"/>
              </a:rPr>
              <a:t>W1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>
                <a:solidFill>
                  <a:srgbClr val="ED028C"/>
                </a:solidFill>
                <a:cs typeface="Times New Roman"/>
              </a:rPr>
              <a:t>OK. What would you like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>
              <a:solidFill>
                <a:srgbClr val="ED028C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cs typeface="Times New Roman"/>
              </a:rPr>
              <a:t>M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>
                <a:solidFill>
                  <a:srgbClr val="ED028C"/>
                </a:solidFill>
                <a:cs typeface="Times New Roman"/>
              </a:rPr>
              <a:t>I’d like a toy monkey. How much is it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>
              <a:solidFill>
                <a:srgbClr val="ED028C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cs typeface="Times New Roman"/>
              </a:rPr>
              <a:t>W2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>
                <a:solidFill>
                  <a:srgbClr val="ED028C"/>
                </a:solidFill>
                <a:cs typeface="Times New Roman"/>
              </a:rPr>
              <a:t>It’s five </a:t>
            </a:r>
            <a:r>
              <a:rPr lang="en-US" altLang="zh-CN" b="1" i="1">
                <a:solidFill>
                  <a:srgbClr val="ED028C"/>
                </a:solidFill>
                <a:cs typeface="Times New Roman"/>
              </a:rPr>
              <a:t>yuan</a:t>
            </a:r>
            <a:r>
              <a:rPr lang="en-US" altLang="zh-CN" b="1">
                <a:solidFill>
                  <a:srgbClr val="ED028C"/>
                </a:solidFill>
                <a:cs typeface="Times New Roman"/>
              </a:rPr>
              <a:t>.</a:t>
            </a:r>
            <a:endParaRPr lang="zh-CN" altLang="zh-CN" sz="1050">
              <a:solidFill>
                <a:srgbClr val="ED028C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cs typeface="Times New Roman"/>
              </a:rPr>
              <a:t>M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>
                <a:solidFill>
                  <a:srgbClr val="ED028C"/>
                </a:solidFill>
                <a:cs typeface="Times New Roman"/>
              </a:rPr>
              <a:t>What about some mangoes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>
              <a:solidFill>
                <a:srgbClr val="ED028C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cs typeface="Times New Roman"/>
              </a:rPr>
              <a:t>W1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>
                <a:solidFill>
                  <a:srgbClr val="ED028C"/>
                </a:solidFill>
                <a:cs typeface="Times New Roman"/>
              </a:rPr>
              <a:t>Sure. How much are they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>
              <a:solidFill>
                <a:srgbClr val="ED028C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cs typeface="Times New Roman"/>
              </a:rPr>
              <a:t>W2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>
                <a:solidFill>
                  <a:srgbClr val="ED028C"/>
                </a:solidFill>
                <a:cs typeface="Times New Roman"/>
              </a:rPr>
              <a:t>They are nine </a:t>
            </a:r>
            <a:r>
              <a:rPr lang="en-US" altLang="zh-CN" b="1" i="1">
                <a:solidFill>
                  <a:srgbClr val="ED028C"/>
                </a:solidFill>
                <a:cs typeface="Times New Roman"/>
              </a:rPr>
              <a:t>yuan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.</a:t>
            </a:r>
            <a:endParaRPr lang="zh-CN" altLang="zh-CN" sz="1050">
              <a:solidFill>
                <a:srgbClr val="ED028C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811390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1833205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cs typeface="Times New Roman"/>
              </a:rPr>
              <a:t>W1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>
                <a:solidFill>
                  <a:srgbClr val="ED028C"/>
                </a:solidFill>
                <a:cs typeface="Times New Roman"/>
              </a:rPr>
              <a:t>Anything else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>
              <a:solidFill>
                <a:srgbClr val="ED028C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cs typeface="Times New Roman"/>
              </a:rPr>
              <a:t>M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>
                <a:solidFill>
                  <a:srgbClr val="ED028C"/>
                </a:solidFill>
                <a:cs typeface="Times New Roman"/>
              </a:rPr>
              <a:t>I’d like a hamburger. How much is it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>
              <a:solidFill>
                <a:srgbClr val="ED028C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cs typeface="Times New Roman"/>
              </a:rPr>
              <a:t>W2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>
                <a:solidFill>
                  <a:srgbClr val="ED028C"/>
                </a:solidFill>
                <a:cs typeface="Times New Roman"/>
              </a:rPr>
              <a:t>Eleven </a:t>
            </a:r>
            <a:r>
              <a:rPr lang="en-US" altLang="zh-CN" b="1" i="1">
                <a:solidFill>
                  <a:srgbClr val="ED028C"/>
                </a:solidFill>
                <a:cs typeface="Times New Roman"/>
              </a:rPr>
              <a:t>yuan</a:t>
            </a:r>
            <a:r>
              <a:rPr lang="en-US" altLang="zh-CN" b="1">
                <a:solidFill>
                  <a:srgbClr val="ED028C"/>
                </a:solidFill>
                <a:cs typeface="Times New Roman"/>
              </a:rPr>
              <a:t>.</a:t>
            </a:r>
            <a:endParaRPr lang="zh-CN" altLang="zh-CN" sz="1050">
              <a:solidFill>
                <a:srgbClr val="ED028C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cs typeface="Times New Roman"/>
              </a:rPr>
              <a:t>W1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>
                <a:solidFill>
                  <a:srgbClr val="ED028C"/>
                </a:solidFill>
                <a:cs typeface="Times New Roman"/>
              </a:rPr>
              <a:t>So how much are they in total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>
              <a:solidFill>
                <a:srgbClr val="ED028C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cs typeface="Times New Roman"/>
              </a:rPr>
              <a:t>W2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>
                <a:solidFill>
                  <a:srgbClr val="ED028C"/>
                </a:solidFill>
                <a:cs typeface="Times New Roman"/>
              </a:rPr>
              <a:t>They are thirty-two </a:t>
            </a:r>
            <a:r>
              <a:rPr lang="en-US" altLang="zh-CN" b="1" i="1">
                <a:solidFill>
                  <a:srgbClr val="ED028C"/>
                </a:solidFill>
                <a:cs typeface="Times New Roman"/>
              </a:rPr>
              <a:t>yuan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534450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29332"/>
              </p:ext>
            </p:extLst>
          </p:nvPr>
        </p:nvGraphicFramePr>
        <p:xfrm>
          <a:off x="318122" y="779908"/>
          <a:ext cx="11528580" cy="4977165"/>
        </p:xfrm>
        <a:graphic>
          <a:graphicData uri="http://schemas.openxmlformats.org/drawingml/2006/table">
            <a:tbl>
              <a:tblPr firstRow="1" firstCol="1" bandRow="1"/>
              <a:tblGrid>
                <a:gridCol w="5764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4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70733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Shopping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仿宋"/>
                          <a:cs typeface="Times New Roman"/>
                        </a:rPr>
                        <a:t> </a:t>
                      </a: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Receipt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购物收据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</a:t>
                      </a:r>
                      <a:endParaRPr lang="zh-CN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59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Things</a:t>
                      </a:r>
                      <a:endParaRPr lang="zh-CN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Price</a:t>
                      </a:r>
                      <a:endParaRPr lang="zh-CN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59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 toy 1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endParaRPr lang="zh-CN" sz="130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five </a:t>
                      </a:r>
                      <a:r>
                        <a:rPr lang="en-US" sz="2600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yuan</a:t>
                      </a:r>
                      <a:endParaRPr lang="zh-CN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59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some 2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endParaRPr lang="zh-CN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nine </a:t>
                      </a:r>
                      <a:r>
                        <a:rPr lang="en-US" sz="2600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yuan</a:t>
                      </a:r>
                      <a:endParaRPr lang="zh-CN" sz="13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073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some 3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endParaRPr lang="zh-CN" sz="13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en-US" sz="1300" baseline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US" sz="13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                                               </a:t>
                      </a:r>
                      <a:r>
                        <a:rPr lang="en-US" sz="2600" i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yuan</a:t>
                      </a: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3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073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 hamburger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eleven 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yuan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9062424"/>
                  </a:ext>
                </a:extLst>
              </a:tr>
              <a:tr h="67073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710690" algn="l"/>
                          <a:tab pos="4231005" algn="l"/>
                          <a:tab pos="6751320" algn="l"/>
                        </a:tabLst>
                        <a:defRPr/>
                      </a:pP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Total</a:t>
                      </a:r>
                      <a:r>
                        <a:rPr kumimoji="0" lang="zh-CN" alt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（</a:t>
                      </a:r>
                      <a:r>
                        <a:rPr kumimoji="0" lang="zh-CN" alt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楷体"/>
                          <a:cs typeface="Times New Roman"/>
                        </a:rPr>
                        <a:t>合计</a:t>
                      </a:r>
                      <a:r>
                        <a:rPr kumimoji="0" lang="zh-CN" alt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）：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5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/>
                          <a:ea typeface="+mn-ea"/>
                          <a:cs typeface="Times New Roman"/>
                        </a:rPr>
                        <a:t>.            </a:t>
                      </a:r>
                      <a:r>
                        <a:rPr kumimoji="0" lang="en-US" altLang="zh-CN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yuan</a:t>
                      </a:r>
                      <a:endParaRPr kumimoji="0" lang="zh-CN" alt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endParaRPr lang="zh-CN" sz="13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endParaRPr lang="zh-CN" sz="13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879098"/>
                  </a:ext>
                </a:extLst>
              </a:tr>
            </a:tbl>
          </a:graphicData>
        </a:graphic>
      </p:graphicFrame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950" y="2279920"/>
            <a:ext cx="1863552" cy="47884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006974" y="2211937"/>
            <a:ext cx="14029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monkey</a:t>
            </a:r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950" y="2932017"/>
            <a:ext cx="1863552" cy="47884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1675" y="3562368"/>
            <a:ext cx="1863552" cy="478844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3001" y="3616675"/>
            <a:ext cx="1863552" cy="47884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961941" y="2868622"/>
            <a:ext cx="15215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mangoes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781897" y="3491458"/>
            <a:ext cx="19207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sandwiches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267904" y="3544576"/>
            <a:ext cx="10214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seven</a:t>
            </a:r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9222" y="5013176"/>
            <a:ext cx="1863552" cy="478844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6299605" y="4950694"/>
            <a:ext cx="17427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thirty-two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09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dirty="0" smtClean="0">
                <a:solidFill>
                  <a:srgbClr val="00AEEF"/>
                </a:solidFill>
                <a:ea typeface="黑体"/>
                <a:cs typeface="Times New Roman"/>
              </a:rPr>
              <a:t>第二</a:t>
            </a:r>
            <a:r>
              <a:rPr lang="zh-CN" altLang="zh-CN" dirty="0">
                <a:solidFill>
                  <a:srgbClr val="00AEEF"/>
                </a:solidFill>
                <a:ea typeface="黑体"/>
                <a:cs typeface="Times New Roman"/>
              </a:rPr>
              <a:t>部分</a:t>
            </a:r>
            <a:r>
              <a:rPr lang="zh-CN" altLang="zh-CN" dirty="0">
                <a:solidFill>
                  <a:srgbClr val="00AEEF"/>
                </a:solidFill>
                <a:cs typeface="Times New Roman"/>
              </a:rPr>
              <a:t>　</a:t>
            </a:r>
            <a:r>
              <a:rPr lang="zh-CN" altLang="zh-CN" dirty="0">
                <a:solidFill>
                  <a:srgbClr val="00AEEF"/>
                </a:solidFill>
                <a:ea typeface="黑体"/>
                <a:cs typeface="Times New Roman"/>
              </a:rPr>
              <a:t>读一读</a:t>
            </a:r>
            <a:r>
              <a:rPr lang="zh-CN" altLang="zh-CN" dirty="0">
                <a:solidFill>
                  <a:srgbClr val="00AEEF"/>
                </a:solidFill>
                <a:cs typeface="Times New Roman"/>
              </a:rPr>
              <a:t>（</a:t>
            </a:r>
            <a:r>
              <a:rPr lang="en-US" altLang="zh-CN" dirty="0">
                <a:solidFill>
                  <a:srgbClr val="00AEEF"/>
                </a:solidFill>
                <a:cs typeface="Times New Roman"/>
              </a:rPr>
              <a:t>44</a:t>
            </a:r>
            <a:r>
              <a:rPr lang="zh-CN" altLang="zh-CN" dirty="0">
                <a:solidFill>
                  <a:srgbClr val="00AEEF"/>
                </a:solidFill>
                <a:cs typeface="Times New Roman"/>
              </a:rPr>
              <a:t>％）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六、选择方框内合适的内容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完成句子或对话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将其序号填在横线上。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15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％）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）</a:t>
            </a:r>
            <a:endParaRPr lang="en-US" altLang="zh-CN" dirty="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at the 2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in 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the 3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It looks so 4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and 5</a:t>
            </a:r>
            <a:r>
              <a:rPr lang="en-US" altLang="zh-CN" dirty="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2678" y="2834718"/>
            <a:ext cx="8208912" cy="52322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</a:rPr>
              <a:t>library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　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</a:rPr>
              <a:t>lion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　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</a:rPr>
              <a:t>lovely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　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</a:rPr>
              <a:t>D</a:t>
            </a:r>
            <a:r>
              <a:rPr lang="en-US" altLang="zh-CN" b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</a:rPr>
              <a:t>Look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　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</a:rPr>
              <a:t>E</a:t>
            </a:r>
            <a:r>
              <a:rPr lang="en-US" altLang="zh-CN" b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</a:rPr>
              <a:t>funny</a:t>
            </a:r>
            <a:endParaRPr lang="zh-CN" altLang="en-US" b="0"/>
          </a:p>
        </p:txBody>
      </p:sp>
      <p:pic>
        <p:nvPicPr>
          <p:cNvPr id="5" name="FS528.eps" descr="id:21474903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158273" y="3501008"/>
            <a:ext cx="2043208" cy="144016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10630" y="341107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D</a:t>
            </a:r>
            <a:endParaRPr lang="zh-CN" altLang="zh-CN"/>
          </a:p>
        </p:txBody>
      </p:sp>
      <p:sp>
        <p:nvSpPr>
          <p:cNvPr id="6" name="矩形 5"/>
          <p:cNvSpPr/>
          <p:nvPr/>
        </p:nvSpPr>
        <p:spPr>
          <a:xfrm>
            <a:off x="2854846" y="338340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zh-CN"/>
          </a:p>
        </p:txBody>
      </p:sp>
      <p:sp>
        <p:nvSpPr>
          <p:cNvPr id="7" name="矩形 6"/>
          <p:cNvSpPr/>
          <p:nvPr/>
        </p:nvSpPr>
        <p:spPr>
          <a:xfrm>
            <a:off x="4840660" y="338415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zh-CN"/>
          </a:p>
        </p:txBody>
      </p:sp>
      <p:sp>
        <p:nvSpPr>
          <p:cNvPr id="8" name="矩形 7"/>
          <p:cNvSpPr/>
          <p:nvPr/>
        </p:nvSpPr>
        <p:spPr>
          <a:xfrm>
            <a:off x="2500432" y="40341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E</a:t>
            </a:r>
            <a:endParaRPr lang="zh-CN" altLang="zh-CN"/>
          </a:p>
        </p:txBody>
      </p:sp>
      <p:sp>
        <p:nvSpPr>
          <p:cNvPr id="9" name="矩形 8"/>
          <p:cNvSpPr/>
          <p:nvPr/>
        </p:nvSpPr>
        <p:spPr>
          <a:xfrm>
            <a:off x="4185733" y="402832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2657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8616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Go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on the log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They’re nice and sweet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Look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at all those cakes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You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en-US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I’d like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in the park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—Where is the box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—It’s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70670" y="1052736"/>
            <a:ext cx="8640960" cy="130317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eat them all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　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purple grapes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　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behind Mrs Fox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D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get my bag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　　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E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ride my bike</a:t>
            </a:r>
            <a:endParaRPr lang="zh-CN" altLang="zh-CN" sz="1400" b="0">
              <a:solidFill>
                <a:srgbClr val="000000"/>
              </a:solidFill>
              <a:effectLst/>
              <a:latin typeface="Times New Roman"/>
              <a:ea typeface="宋体"/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62758" y="25649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774726" y="321297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591150" y="38610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422798" y="45091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985873" y="51380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0155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AEEF"/>
                </a:solidFill>
                <a:ea typeface="黑体"/>
                <a:cs typeface="Times New Roman"/>
              </a:rPr>
              <a:t>第</a:t>
            </a:r>
            <a:r>
              <a:rPr lang="zh-CN" altLang="zh-CN">
                <a:solidFill>
                  <a:srgbClr val="00AEEF"/>
                </a:solidFill>
                <a:ea typeface="黑体"/>
                <a:cs typeface="Times New Roman"/>
              </a:rPr>
              <a:t>一部分</a:t>
            </a:r>
            <a:r>
              <a:rPr lang="zh-CN" altLang="zh-CN">
                <a:solidFill>
                  <a:srgbClr val="00AEEF"/>
                </a:solidFill>
                <a:cs typeface="Times New Roman"/>
              </a:rPr>
              <a:t>　</a:t>
            </a:r>
            <a:r>
              <a:rPr lang="zh-CN" altLang="zh-CN">
                <a:solidFill>
                  <a:srgbClr val="00AEEF"/>
                </a:solidFill>
                <a:ea typeface="黑体"/>
                <a:cs typeface="Times New Roman"/>
              </a:rPr>
              <a:t>听一听</a:t>
            </a:r>
            <a:r>
              <a:rPr lang="zh-CN" altLang="zh-CN">
                <a:solidFill>
                  <a:srgbClr val="00AEEF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AEEF"/>
                </a:solidFill>
                <a:cs typeface="Times New Roman"/>
              </a:rPr>
              <a:t>30</a:t>
            </a:r>
            <a:r>
              <a:rPr lang="zh-CN" altLang="zh-CN">
                <a:solidFill>
                  <a:srgbClr val="00AEEF"/>
                </a:solidFill>
                <a:cs typeface="Times New Roman"/>
              </a:rPr>
              <a:t>％）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一、听录音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选出你所听到的内容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将其序号填在题前的括号内。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听两遍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％）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3" name="fs520.jpg" descr="id:21474902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2735712"/>
            <a:ext cx="782955" cy="716280"/>
          </a:xfrm>
          <a:prstGeom prst="rect">
            <a:avLst/>
          </a:prstGeom>
        </p:spPr>
      </p:pic>
      <p:pic>
        <p:nvPicPr>
          <p:cNvPr id="4" name="fs520a.jpg" descr="id:21474902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31110" y="2735712"/>
            <a:ext cx="1033145" cy="716280"/>
          </a:xfrm>
          <a:prstGeom prst="rect">
            <a:avLst/>
          </a:prstGeom>
        </p:spPr>
      </p:pic>
      <p:pic>
        <p:nvPicPr>
          <p:cNvPr id="5" name="fs520b.jpg" descr="id:214749024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607374" y="2735712"/>
            <a:ext cx="960120" cy="716280"/>
          </a:xfrm>
          <a:prstGeom prst="rect">
            <a:avLst/>
          </a:prstGeom>
        </p:spPr>
      </p:pic>
      <p:pic>
        <p:nvPicPr>
          <p:cNvPr id="6" name="fs521.jpg" descr="id:214749025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710830" y="4581128"/>
            <a:ext cx="931545" cy="716280"/>
          </a:xfrm>
          <a:prstGeom prst="rect">
            <a:avLst/>
          </a:prstGeom>
        </p:spPr>
      </p:pic>
      <p:pic>
        <p:nvPicPr>
          <p:cNvPr id="7" name="fs521a.jpg" descr="id:214749026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193516" y="4559297"/>
            <a:ext cx="588645" cy="716280"/>
          </a:xfrm>
          <a:prstGeom prst="rect">
            <a:avLst/>
          </a:prstGeom>
        </p:spPr>
      </p:pic>
      <p:pic>
        <p:nvPicPr>
          <p:cNvPr id="8" name="fs521b.jpg" descr="id:2147490269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7607374" y="4584928"/>
            <a:ext cx="935990" cy="71628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34566" y="3483585"/>
            <a:ext cx="880625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mtClean="0">
                <a:solidFill>
                  <a:srgbClr val="ED028C"/>
                </a:solidFill>
              </a:rPr>
              <a:t>W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Do you like lions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  <a:p>
            <a:pPr algn="just"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M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No,I like horses.</a:t>
            </a:r>
            <a:endParaRPr lang="zh-CN" altLang="zh-CN">
              <a:solidFill>
                <a:srgbClr val="ED028C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0630" y="27809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28836" y="5297408"/>
            <a:ext cx="6092825" cy="13031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M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What fruit do you like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  <a:p>
            <a:pPr algn="just"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W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I like mangoes.</a:t>
            </a:r>
            <a:endParaRPr lang="zh-CN" altLang="zh-CN">
              <a:solidFill>
                <a:srgbClr val="ED028C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10630" y="474054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8616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5649913" algn="l"/>
                <a:tab pos="675005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649913" algn="l"/>
                <a:tab pos="6750050" algn="l"/>
              </a:tabLst>
            </a:pPr>
            <a:endParaRPr lang="en-US" altLang="zh-CN" b="1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649913" algn="l"/>
                <a:tab pos="6750050" algn="l"/>
              </a:tabLst>
            </a:pP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Sam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How are you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Bird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endParaRPr lang="zh-CN" altLang="zh-CN" sz="1400" smtClean="0">
              <a:solidFill>
                <a:schemeClr val="bg1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649913" algn="l"/>
                <a:tab pos="6750050" algn="l"/>
              </a:tabLst>
            </a:pP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Sam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Would you like an orange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Bird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endParaRPr lang="zh-CN" altLang="zh-CN" sz="1400" smtClean="0">
              <a:solidFill>
                <a:schemeClr val="bg1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649913" algn="l"/>
                <a:tab pos="6750050" algn="l"/>
              </a:tabLst>
            </a:pP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Bobby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Bird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No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！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649913" algn="l"/>
                <a:tab pos="6750050" algn="l"/>
              </a:tabLst>
            </a:pP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Sam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What would you like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Bird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endParaRPr lang="zh-CN" altLang="zh-CN" sz="1400" smtClean="0">
              <a:solidFill>
                <a:schemeClr val="bg1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649913" algn="l"/>
                <a:tab pos="6750050" algn="l"/>
              </a:tabLst>
            </a:pP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Bobby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Here you are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Bird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endParaRPr lang="zh-CN" altLang="zh-CN" sz="1400">
              <a:solidFill>
                <a:schemeClr val="bg1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88888" y="1225130"/>
            <a:ext cx="9793088" cy="130317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What about a hot dog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　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I’d like that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　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I’m hungry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D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Thank you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　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E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No,thanks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endParaRPr lang="zh-CN" altLang="zh-CN" sz="1400" b="0">
              <a:solidFill>
                <a:srgbClr val="000000"/>
              </a:solidFill>
              <a:effectLst/>
              <a:latin typeface="Times New Roman"/>
              <a:ea typeface="宋体"/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96969" y="254819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691287" y="319626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350790" y="385356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661276" y="447447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624961" y="512255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1193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27951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724650" algn="l"/>
                <a:tab pos="6750050" algn="l"/>
              </a:tabLst>
            </a:pPr>
            <a:r>
              <a:rPr lang="zh-CN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七、从</a:t>
            </a:r>
            <a:r>
              <a:rPr lang="en-US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zh-CN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栏中选出与</a:t>
            </a:r>
            <a:r>
              <a:rPr lang="en-US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zh-CN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栏相对应的应答</a:t>
            </a:r>
            <a:r>
              <a:rPr lang="zh-CN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将其序号填在题前的括号内。</a:t>
            </a:r>
            <a:r>
              <a:rPr lang="zh-CN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％）</a:t>
            </a:r>
          </a:p>
          <a:p>
            <a:pPr algn="ctr" hangingPunct="0">
              <a:lnSpc>
                <a:spcPct val="140000"/>
              </a:lnSpc>
              <a:spcAft>
                <a:spcPts val="0"/>
              </a:spcAft>
              <a:tabLst>
                <a:tab pos="6724650" algn="l"/>
                <a:tab pos="675005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724650" algn="l"/>
                <a:tab pos="675005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hot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dogs,please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nice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724650" algn="l"/>
                <a:tab pos="675005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your cap in the kitchen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724650" algn="l"/>
                <a:tab pos="675005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are the fans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724650" algn="l"/>
                <a:tab pos="675005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like some noodles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Yes,please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724650" algn="l"/>
                <a:tab pos="675005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tigers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isn’t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724650" algn="l"/>
                <a:tab pos="675005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balls do you have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724650" algn="l"/>
                <a:tab pos="675005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my doll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724650" algn="l"/>
                <a:tab pos="675005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jump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10630" y="1941215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B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10630" y="2521471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E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73146" y="3074126"/>
            <a:ext cx="44435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G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901814" y="3644857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D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10630" y="4177750"/>
            <a:ext cx="38824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F</a:t>
            </a: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73146" y="4729693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C</a:t>
            </a: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73146" y="5299556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A</a:t>
            </a:r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873053" y="5833579"/>
            <a:ext cx="44435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H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2277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  <p:bldP spid="16" grpId="0"/>
      <p:bldP spid="18" grpId="0"/>
      <p:bldP spid="20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八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、单项选择。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6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％）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—Do you 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—No,I don’t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horses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elephant	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　　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horses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elephants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horse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elephant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4847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73796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Don’t be sad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 don’t have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coffee,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some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too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any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too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any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either</a:t>
            </a:r>
            <a:endParaRPr lang="en-US" altLang="zh-CN" smtClean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406438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7754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—Four stickers are thirty-six </a:t>
            </a:r>
            <a:r>
              <a:rPr lang="en-US" altLang="zh-CN" i="1">
                <a:solidFill>
                  <a:srgbClr val="000000"/>
                </a:solidFill>
                <a:cs typeface="Times New Roman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How much is each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每个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of 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them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i="1">
                <a:solidFill>
                  <a:srgbClr val="000000"/>
                </a:solidFill>
                <a:cs typeface="Times New Roman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Eight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Nine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Seven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9749" y="87102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680230"/>
            <a:ext cx="11485848" cy="233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09738" algn="l"/>
                <a:tab pos="4667250" algn="l"/>
                <a:tab pos="789622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You are fat,but Tim is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09738" algn="l"/>
                <a:tab pos="4667250" algn="l"/>
                <a:tab pos="789622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big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thin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small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09738" algn="l"/>
                <a:tab pos="4667250" algn="l"/>
                <a:tab pos="789622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—Where is my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—It’s in the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09738" algn="l"/>
                <a:tab pos="4667250" algn="l"/>
                <a:tab pos="789622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pie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lunch box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skirts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fridge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fridge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sofa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0630" y="273307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17179" y="386238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6760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—I’m hungry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—Here’s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for you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some mangoes	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　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some rice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an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umbrella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9087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78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九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、阅读理解。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15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％）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）阅读海报，判断下列句子正误，正确的打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“√”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，不正确的打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Segoe UI Symbol"/>
                <a:ea typeface="Times New Roman"/>
                <a:cs typeface="Segoe UI Symbol"/>
              </a:rPr>
              <a:t>✕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”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。（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％）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       For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Rent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出租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bedrooms 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living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room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sofa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and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TV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kitchen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fridge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bathroom</a:t>
            </a:r>
          </a:p>
        </p:txBody>
      </p:sp>
      <p:sp>
        <p:nvSpPr>
          <p:cNvPr id="4" name="矩形 3"/>
          <p:cNvSpPr/>
          <p:nvPr/>
        </p:nvSpPr>
        <p:spPr>
          <a:xfrm>
            <a:off x="4871070" y="3999772"/>
            <a:ext cx="6791622" cy="1949508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Address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（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楷体"/>
                <a:cs typeface="Times New Roman"/>
              </a:rPr>
              <a:t>地址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）：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Shanghai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楷体"/>
                <a:cs typeface="Times New Roman"/>
              </a:rPr>
              <a:t> 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Road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（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楷体"/>
                <a:cs typeface="Times New Roman"/>
              </a:rPr>
              <a:t>路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）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Contact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楷体"/>
                <a:cs typeface="Times New Roman"/>
              </a:rPr>
              <a:t>联系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Mr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楷体"/>
                <a:cs typeface="Times New Roman"/>
              </a:rPr>
              <a:t> 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Green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Phone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139****7653</a:t>
            </a:r>
            <a:endParaRPr lang="zh-CN" altLang="zh-CN" sz="1400" b="0">
              <a:solidFill>
                <a:srgbClr val="000000"/>
              </a:solidFill>
              <a:effectLst/>
              <a:latin typeface="Times New Roman"/>
              <a:ea typeface="宋体"/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2780928"/>
            <a:ext cx="11521280" cy="324036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fs529.jpg" descr="id:21474904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07375" y="2852936"/>
            <a:ext cx="3096344" cy="109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1441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There are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有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five rooms in this house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You can watch TV in the bedroom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6073" y="1380839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n-ea"/>
                <a:ea typeface="+mn-ea"/>
              </a:rPr>
              <a:t>√</a:t>
            </a:r>
            <a:endParaRPr lang="zh-CN" altLang="en-US">
              <a:latin typeface="+mn-ea"/>
              <a:ea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5148" y="2046300"/>
            <a:ext cx="4780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546050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The fridge is in the kitchen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This house is on Shanghai Road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280 </a:t>
            </a:r>
            <a:r>
              <a:rPr lang="en-US" altLang="zh-CN" i="1" smtClean="0">
                <a:solidFill>
                  <a:srgbClr val="000000"/>
                </a:solidFill>
                <a:cs typeface="Times New Roman"/>
              </a:rPr>
              <a:t>yuan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a month for rent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88370" y="2617789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n-ea"/>
                <a:ea typeface="+mn-ea"/>
              </a:rPr>
              <a:t>√</a:t>
            </a:r>
            <a:endParaRPr lang="zh-CN" altLang="en-US">
              <a:latin typeface="+mn-ea"/>
              <a:ea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69516" y="329176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latin typeface="+mn-ea"/>
                <a:ea typeface="+mn-ea"/>
              </a:rPr>
              <a:t>√</a:t>
            </a:r>
            <a:endParaRPr lang="zh-CN" altLang="en-US">
              <a:latin typeface="+mn-ea"/>
              <a:ea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10630" y="4023958"/>
            <a:ext cx="4780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4198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）阅读材料，选择正确的答案。（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％）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484888"/>
              </p:ext>
            </p:extLst>
          </p:nvPr>
        </p:nvGraphicFramePr>
        <p:xfrm>
          <a:off x="334566" y="1268760"/>
          <a:ext cx="1152128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9723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Look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仿宋"/>
                          <a:cs typeface="Times New Roman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仿宋"/>
                          <a:cs typeface="Times New Roman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this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仿宋"/>
                          <a:cs typeface="Times New Roman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robot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His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仿宋"/>
                          <a:cs typeface="Times New Roman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name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仿宋"/>
                          <a:cs typeface="Times New Roman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仿宋"/>
                          <a:cs typeface="Times New Roman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Tony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仿宋"/>
                          <a:cs typeface="Times New Roman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仿宋"/>
                          <a:cs typeface="Times New Roman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short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His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仿宋"/>
                          <a:cs typeface="Times New Roman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eyes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仿宋"/>
                          <a:cs typeface="Times New Roman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and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仿宋"/>
                          <a:cs typeface="Times New Roman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mouth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仿宋"/>
                          <a:cs typeface="Times New Roman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are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仿宋"/>
                          <a:cs typeface="Times New Roman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big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仿宋"/>
                          <a:cs typeface="Times New Roman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has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仿宋"/>
                          <a:cs typeface="Times New Roman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short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仿宋"/>
                          <a:cs typeface="Times New Roman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legs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腿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He can cut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切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the fruit and make salads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He can cook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烹饪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fish too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149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Look at this robot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Her name is Alice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She is very beautiful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You can see a flower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花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in her hands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She is clever too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She can talk with you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9723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Look at this robot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His name is Tom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He is tall and big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He has a big body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身体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and a small head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头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He can clean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打扫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the house and open the door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08127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10626"/>
            <a:ext cx="11485848" cy="582851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Tony has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big ears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 small mouth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big eyes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Which one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哪一个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is Alice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2275" algn="l"/>
                <a:tab pos="6751320" algn="l"/>
              </a:tabLst>
            </a:pPr>
            <a:endParaRPr lang="en-US" altLang="zh-CN" sz="105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227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z="1050" smtClean="0">
              <a:solidFill>
                <a:srgbClr val="000000"/>
              </a:solidFill>
              <a:cs typeface="Times New Roman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Tom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tall and big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short and fat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thin and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short</a:t>
            </a:r>
            <a:endParaRPr lang="en-US" altLang="zh-CN" sz="140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Tony can be a good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at home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cleaner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cook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king</a:t>
            </a:r>
          </a:p>
        </p:txBody>
      </p:sp>
      <p:pic>
        <p:nvPicPr>
          <p:cNvPr id="5" name="fs530.jpg" descr="id:21474904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2637064"/>
            <a:ext cx="1004512" cy="1348950"/>
          </a:xfrm>
          <a:prstGeom prst="rect">
            <a:avLst/>
          </a:prstGeom>
        </p:spPr>
      </p:pic>
      <p:pic>
        <p:nvPicPr>
          <p:cNvPr id="6" name="fs531.jpg" descr="id:21474904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55711" y="2617534"/>
            <a:ext cx="982309" cy="1335748"/>
          </a:xfrm>
          <a:prstGeom prst="rect">
            <a:avLst/>
          </a:prstGeom>
        </p:spPr>
      </p:pic>
      <p:pic>
        <p:nvPicPr>
          <p:cNvPr id="7" name="fs532.jpg" descr="id:214749043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607374" y="2617534"/>
            <a:ext cx="799289" cy="129614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10630" y="87322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31468" y="20967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82638" y="521003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90518" y="39330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8111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36057"/>
            <a:ext cx="11485848" cy="2031325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If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如果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I want to clean the bedroom,who can help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帮助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me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Tony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Alice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Tom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211" y="177281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123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3" name="fs522.jpg" descr="id:21474902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90712" y="764704"/>
            <a:ext cx="1046480" cy="716280"/>
          </a:xfrm>
          <a:prstGeom prst="rect">
            <a:avLst/>
          </a:prstGeom>
        </p:spPr>
      </p:pic>
      <p:pic>
        <p:nvPicPr>
          <p:cNvPr id="4" name="fs522a.jpg" descr="id:214749028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85616" y="764704"/>
            <a:ext cx="1017905" cy="716280"/>
          </a:xfrm>
          <a:prstGeom prst="rect">
            <a:avLst/>
          </a:prstGeom>
        </p:spPr>
      </p:pic>
      <p:pic>
        <p:nvPicPr>
          <p:cNvPr id="5" name="fs522b.jpg" descr="id:214749029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679382" y="764704"/>
            <a:ext cx="1019175" cy="716280"/>
          </a:xfrm>
          <a:prstGeom prst="rect">
            <a:avLst/>
          </a:prstGeom>
        </p:spPr>
      </p:pic>
      <p:pic>
        <p:nvPicPr>
          <p:cNvPr id="6" name="fs523.jpg" descr="id:214749029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708718" y="2640712"/>
            <a:ext cx="1046480" cy="716280"/>
          </a:xfrm>
          <a:prstGeom prst="rect">
            <a:avLst/>
          </a:prstGeom>
        </p:spPr>
      </p:pic>
      <p:pic>
        <p:nvPicPr>
          <p:cNvPr id="7" name="fs523a.jpg" descr="id:214749030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192613" y="2640712"/>
            <a:ext cx="803910" cy="716280"/>
          </a:xfrm>
          <a:prstGeom prst="rect">
            <a:avLst/>
          </a:prstGeom>
        </p:spPr>
      </p:pic>
      <p:pic>
        <p:nvPicPr>
          <p:cNvPr id="8" name="fs523b.jpg" descr="id:2147490311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7895406" y="2640712"/>
            <a:ext cx="565785" cy="716280"/>
          </a:xfrm>
          <a:prstGeom prst="rect">
            <a:avLst/>
          </a:prstGeom>
        </p:spPr>
      </p:pic>
      <p:pic>
        <p:nvPicPr>
          <p:cNvPr id="9" name="fs524.jpg" descr="id:2147490318;FounderCES"/>
          <p:cNvPicPr/>
          <p:nvPr/>
        </p:nvPicPr>
        <p:blipFill>
          <a:blip r:embed="rId8"/>
          <a:stretch>
            <a:fillRect/>
          </a:stretch>
        </p:blipFill>
        <p:spPr>
          <a:xfrm>
            <a:off x="2663895" y="4581128"/>
            <a:ext cx="954405" cy="716280"/>
          </a:xfrm>
          <a:prstGeom prst="rect">
            <a:avLst/>
          </a:prstGeom>
        </p:spPr>
      </p:pic>
      <p:pic>
        <p:nvPicPr>
          <p:cNvPr id="10" name="fs524a.jpg" descr="id:2147490325;FounderCES"/>
          <p:cNvPicPr/>
          <p:nvPr/>
        </p:nvPicPr>
        <p:blipFill>
          <a:blip r:embed="rId9"/>
          <a:stretch>
            <a:fillRect/>
          </a:stretch>
        </p:blipFill>
        <p:spPr>
          <a:xfrm>
            <a:off x="5085616" y="4725144"/>
            <a:ext cx="1196975" cy="716280"/>
          </a:xfrm>
          <a:prstGeom prst="rect">
            <a:avLst/>
          </a:prstGeom>
        </p:spPr>
      </p:pic>
      <p:pic>
        <p:nvPicPr>
          <p:cNvPr id="11" name="FS524B.eps" descr="id:2147490332;FounderCES"/>
          <p:cNvPicPr/>
          <p:nvPr/>
        </p:nvPicPr>
        <p:blipFill>
          <a:blip r:embed="rId10"/>
          <a:stretch>
            <a:fillRect/>
          </a:stretch>
        </p:blipFill>
        <p:spPr>
          <a:xfrm>
            <a:off x="7706063" y="4725144"/>
            <a:ext cx="1128395" cy="71882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34566" y="1477751"/>
            <a:ext cx="6092825" cy="13031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M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How many stickers do you have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W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Fifteen.</a:t>
            </a:r>
            <a:endParaRPr lang="zh-CN" altLang="zh-CN">
              <a:solidFill>
                <a:srgbClr val="ED028C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10630" y="86123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34566" y="3427240"/>
            <a:ext cx="6092825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M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How much are the shoes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  <a:p>
            <a:pPr algn="just"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W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They are twenty </a:t>
            </a:r>
            <a:r>
              <a:rPr lang="en-US" altLang="zh-CN" i="1">
                <a:solidFill>
                  <a:srgbClr val="ED028C"/>
                </a:solidFill>
              </a:rPr>
              <a:t>yuan</a:t>
            </a:r>
            <a:r>
              <a:rPr lang="en-US" altLang="zh-CN">
                <a:solidFill>
                  <a:srgbClr val="ED028C"/>
                </a:solidFill>
              </a:rPr>
              <a:t>.</a:t>
            </a:r>
            <a:endParaRPr lang="zh-CN" altLang="zh-CN">
              <a:solidFill>
                <a:srgbClr val="ED028C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10630" y="27809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337057" y="5441424"/>
            <a:ext cx="4725396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M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Mum,where’s my skirt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  <a:p>
            <a:pPr algn="just"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W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It’s in your bedroom.</a:t>
            </a:r>
            <a:endParaRPr lang="zh-CN" altLang="zh-CN">
              <a:solidFill>
                <a:srgbClr val="ED028C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36659" y="47251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5648325" algn="l"/>
                <a:tab pos="675005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）阅读短文，选择正确的答案。（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％）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711200" hangingPunct="0">
              <a:spcAft>
                <a:spcPts val="0"/>
              </a:spcAft>
              <a:tabLst>
                <a:tab pos="1709738" algn="l"/>
                <a:tab pos="5648325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Jane goes to Shanghai with her friends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She wants to buy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买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something for her mother and father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She wants to buy a cap for her father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She also wants to buy a scarf for her mother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713740" hangingPunct="0">
              <a:spcAft>
                <a:spcPts val="0"/>
              </a:spcAft>
              <a:tabLst>
                <a:tab pos="1709738" algn="l"/>
                <a:tab pos="5648325" algn="l"/>
                <a:tab pos="675005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Salesman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Can I help you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　　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Jane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I’d like a scarf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713740" hangingPunct="0">
              <a:spcAft>
                <a:spcPts val="0"/>
              </a:spcAft>
              <a:tabLst>
                <a:tab pos="1709738" algn="l"/>
                <a:tab pos="5648325" algn="l"/>
                <a:tab pos="675005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Salesman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OK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Here you are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Jane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nice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How much is it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713740" hangingPunct="0">
              <a:spcAft>
                <a:spcPts val="0"/>
              </a:spcAft>
              <a:tabLst>
                <a:tab pos="1709738" algn="l"/>
                <a:tab pos="5648325" algn="l"/>
                <a:tab pos="675005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Salesman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fifty </a:t>
            </a:r>
            <a:r>
              <a:rPr lang="en-US" altLang="zh-CN" i="1">
                <a:solidFill>
                  <a:srgbClr val="000000"/>
                </a:solidFill>
                <a:cs typeface="Times New Roman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Jane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OK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713740" hangingPunct="0">
              <a:spcAft>
                <a:spcPts val="0"/>
              </a:spcAft>
              <a:tabLst>
                <a:tab pos="1709738" algn="l"/>
                <a:tab pos="5648325" algn="l"/>
                <a:tab pos="675005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Salesman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Anything else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Jane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 cap,please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008871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5262979"/>
          </a:xfrm>
        </p:spPr>
        <p:txBody>
          <a:bodyPr/>
          <a:lstStyle/>
          <a:p>
            <a:pPr indent="71374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Salesman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What about this brown one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indent="71374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Jane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too small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indent="71374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Salesman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This black one is big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indent="71374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Jane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good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How much is it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indent="71374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Salesman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Thirty-five </a:t>
            </a:r>
            <a:r>
              <a:rPr lang="en-US" altLang="zh-CN" i="1" smtClean="0">
                <a:solidFill>
                  <a:srgbClr val="000000"/>
                </a:solidFill>
                <a:cs typeface="Times New Roman"/>
              </a:rPr>
              <a:t>yuan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indent="71374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Jane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OK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I’d like the scarf and the cap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indent="71374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Salesman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OK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Here you are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indent="71374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Jane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Thank you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060225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0605" y="69269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Jane goes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with her friends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Shanghai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Nanjing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Beijing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Jane wants to buy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for her mother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 cap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 jacket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scarf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8895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27014" y="21220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281051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She buys a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cap for her father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brown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black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blue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How much does Jane need to pay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支付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）？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50 </a:t>
            </a:r>
            <a:r>
              <a:rPr lang="en-US" altLang="zh-CN" i="1" smtClean="0">
                <a:solidFill>
                  <a:srgbClr val="000000"/>
                </a:solidFill>
                <a:cs typeface="Times New Roman"/>
              </a:rPr>
              <a:t>yuan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35 </a:t>
            </a:r>
            <a:r>
              <a:rPr lang="en-US" altLang="zh-CN" i="1" smtClean="0">
                <a:solidFill>
                  <a:srgbClr val="000000"/>
                </a:solidFill>
                <a:cs typeface="Times New Roman"/>
              </a:rPr>
              <a:t>yuan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85 </a:t>
            </a:r>
            <a:r>
              <a:rPr lang="en-US" altLang="zh-CN" i="1" smtClean="0">
                <a:solidFill>
                  <a:srgbClr val="000000"/>
                </a:solidFill>
                <a:cs typeface="Times New Roman"/>
              </a:rPr>
              <a:t>yuan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10630" y="342448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10630" y="472998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8341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Which is the best title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标题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for the passage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Shopping in Shanghai	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　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At a snack bar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Jane’s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family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4847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113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7678" y="2510479"/>
            <a:ext cx="1863552" cy="47884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1577540"/>
            <a:ext cx="1863552" cy="47884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5449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、根据所给提示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将下列句子或对话补充完整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每空一词。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％）</a:t>
            </a: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Look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at this </a:t>
            </a:r>
            <a:r>
              <a:rPr lang="en-US" altLang="zh-CN" sz="1400" smtClean="0">
                <a:solidFill>
                  <a:srgbClr val="000000"/>
                </a:solidFill>
                <a:cs typeface="Times New Roman"/>
              </a:rPr>
              <a:t>                          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fat and cute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—Let’s a cake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—Great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                    a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cake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—Great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！</a:t>
            </a:r>
            <a:endParaRPr lang="zh-CN" altLang="zh-CN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9" name="fs533.jpg" descr="id:21474904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56939" y="1428222"/>
            <a:ext cx="1345311" cy="78790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070870" y="1500820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dog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818075" y="2437528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make</a:t>
            </a:r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4011" y="4257336"/>
            <a:ext cx="1584176" cy="47884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8613" y="4246645"/>
            <a:ext cx="1440160" cy="47884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9686" y="3405546"/>
            <a:ext cx="1575520" cy="478844"/>
          </a:xfrm>
          <a:prstGeom prst="rect">
            <a:avLst/>
          </a:prstGeom>
        </p:spPr>
      </p:pic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360854" y="3184695"/>
            <a:ext cx="11485848" cy="1627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My brother is lovely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His </a:t>
            </a:r>
            <a:r>
              <a:rPr lang="en-US" altLang="zh-CN" sz="140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1400" smtClean="0">
                <a:solidFill>
                  <a:srgbClr val="000000"/>
                </a:solidFill>
                <a:cs typeface="Times New Roman"/>
              </a:rPr>
              <a:t>                                                             </a:t>
            </a:r>
            <a:r>
              <a:rPr lang="en-US" altLang="zh-CN" sz="1400" smtClean="0">
                <a:solidFill>
                  <a:srgbClr val="000000"/>
                </a:solidFill>
                <a:cs typeface="Times New Roman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are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big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z="1050" smtClean="0">
              <a:solidFill>
                <a:srgbClr val="000000"/>
              </a:solidFill>
              <a:cs typeface="Times New Roman"/>
            </a:endParaRPr>
          </a:p>
          <a:p>
            <a:pPr eaLnBrk="1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—How many </a:t>
            </a:r>
            <a:r>
              <a:rPr lang="en-US" altLang="zh-CN" sz="140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1400" smtClean="0">
                <a:solidFill>
                  <a:srgbClr val="000000"/>
                </a:solidFill>
                <a:cs typeface="Times New Roman"/>
              </a:rPr>
              <a:t>                                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do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you have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—I have 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              </a:t>
            </a:r>
            <a:r>
              <a:rPr lang="en-US" altLang="zh-CN" b="1" smtClean="0">
                <a:solidFill>
                  <a:srgbClr val="000000"/>
                </a:solidFill>
                <a:latin typeface="宋体"/>
                <a:ea typeface="宋体" panose="02010600030101010101" pitchFamily="2" charset="-122"/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/>
                <a:ea typeface="宋体" panose="02010600030101010101" pitchFamily="2" charset="-122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16" name="fs534.jpg" descr="id:214749047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244972" y="3187962"/>
            <a:ext cx="1146378" cy="862858"/>
          </a:xfrm>
          <a:prstGeom prst="rect">
            <a:avLst/>
          </a:prstGeom>
        </p:spPr>
      </p:pic>
      <p:pic>
        <p:nvPicPr>
          <p:cNvPr id="17" name="FS535.eps" descr="id:214749047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602492" y="3939075"/>
            <a:ext cx="2181346" cy="1051103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862824" y="3330886"/>
            <a:ext cx="8210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ears</a:t>
            </a: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002629" y="4184162"/>
            <a:ext cx="1120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clocks</a:t>
            </a: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7841400" y="4193687"/>
            <a:ext cx="1401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thirteen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10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8" grpId="0"/>
      <p:bldP spid="19" grpId="0"/>
      <p:bldP spid="2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515" y="1114808"/>
            <a:ext cx="1503512" cy="47884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582" y="1075155"/>
            <a:ext cx="1503512" cy="478844"/>
          </a:xfrm>
          <a:prstGeom prst="rect">
            <a:avLst/>
          </a:prstGeom>
        </p:spPr>
      </p:pic>
      <p:sp>
        <p:nvSpPr>
          <p:cNvPr id="21" name="内容占位符 4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My friend Bill can </a:t>
            </a:r>
            <a:r>
              <a:rPr lang="en-US" altLang="zh-CN" sz="1400" smtClean="0">
                <a:solidFill>
                  <a:srgbClr val="000000"/>
                </a:solidFill>
                <a:cs typeface="Times New Roman"/>
              </a:rPr>
              <a:t>        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high,but he can’t </a:t>
            </a:r>
            <a:r>
              <a:rPr lang="en-US" altLang="zh-CN" sz="1400" smtClean="0">
                <a:solidFill>
                  <a:srgbClr val="000000"/>
                </a:solidFill>
                <a:cs typeface="Times New Roman"/>
              </a:rPr>
              <a:t>      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25" name="fs536.jpg" descr="id:21474905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80021" y="914676"/>
            <a:ext cx="959670" cy="866699"/>
          </a:xfrm>
          <a:prstGeom prst="rect">
            <a:avLst/>
          </a:prstGeom>
        </p:spPr>
      </p:pic>
      <p:pic>
        <p:nvPicPr>
          <p:cNvPr id="26" name="fs537.jpg" descr="id:214749052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343678" y="921810"/>
            <a:ext cx="852101" cy="740689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3904791" y="999312"/>
            <a:ext cx="10054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jump</a:t>
            </a: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9047534" y="1051382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skate</a:t>
            </a:r>
            <a:endParaRPr lang="zh-CN" altLang="en-US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7680" y="2241226"/>
            <a:ext cx="2095917" cy="478844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2295" y="2231701"/>
            <a:ext cx="1108695" cy="478844"/>
          </a:xfrm>
          <a:prstGeom prst="rect">
            <a:avLst/>
          </a:prstGeom>
        </p:spPr>
      </p:pic>
      <p:sp>
        <p:nvSpPr>
          <p:cNvPr id="31" name="内容占位符 4"/>
          <p:cNvSpPr txBox="1">
            <a:spLocks/>
          </p:cNvSpPr>
          <p:nvPr/>
        </p:nvSpPr>
        <p:spPr bwMode="auto">
          <a:xfrm>
            <a:off x="360854" y="2055741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6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—Where is the     </a:t>
            </a:r>
            <a:r>
              <a:rPr lang="en-US" altLang="zh-CN" sz="1400" smtClean="0">
                <a:solidFill>
                  <a:srgbClr val="000000"/>
                </a:solidFill>
                <a:cs typeface="Times New Roman"/>
              </a:rPr>
              <a:t>                                          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z="140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—It’s in the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1400" smtClean="0">
                <a:solidFill>
                  <a:srgbClr val="000000"/>
                </a:solidFill>
                <a:cs typeface="Times New Roman"/>
              </a:rPr>
              <a:t>                                                </a:t>
            </a:r>
            <a:endParaRPr lang="zh-CN" altLang="zh-CN" sz="1400"/>
          </a:p>
        </p:txBody>
      </p:sp>
      <p:pic>
        <p:nvPicPr>
          <p:cNvPr id="32" name="fs538.jpg" descr="id:214749053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489301" y="2074325"/>
            <a:ext cx="763270" cy="716280"/>
          </a:xfrm>
          <a:prstGeom prst="rect">
            <a:avLst/>
          </a:prstGeom>
        </p:spPr>
      </p:pic>
      <p:pic>
        <p:nvPicPr>
          <p:cNvPr id="33" name="fs539.jpg" descr="id:2147490561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880376" y="2091485"/>
            <a:ext cx="885825" cy="716280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3070870" y="2170855"/>
            <a:ext cx="9428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table</a:t>
            </a:r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7585645" y="2170855"/>
            <a:ext cx="19430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living room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218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4" grpId="0"/>
      <p:bldP spid="3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6341"/>
            <a:ext cx="11485848" cy="5262979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十一、连词成句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将对话补充完整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请注意标点符号和大小写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。</a:t>
            </a:r>
            <a:endParaRPr lang="en-US" altLang="zh-CN" smtClean="0">
              <a:solidFill>
                <a:srgbClr val="000000"/>
              </a:solidFill>
              <a:ea typeface="楷体"/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％）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—What do you have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　　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have,some,stickers,I,nice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—Here’s a snack bar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　　　　　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eggs,like,some,I’d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                                  .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pineapples,you,how,do,many,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have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—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have two pineapples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009141"/>
            <a:ext cx="40607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 have some nice stickers.</a:t>
            </a:r>
            <a:endParaRPr lang="zh-CN" altLang="zh-CN"/>
          </a:p>
        </p:txBody>
      </p:sp>
      <p:sp>
        <p:nvSpPr>
          <p:cNvPr id="4" name="矩形 3"/>
          <p:cNvSpPr/>
          <p:nvPr/>
        </p:nvSpPr>
        <p:spPr>
          <a:xfrm>
            <a:off x="838622" y="4287355"/>
            <a:ext cx="29963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I’d like some eggs.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98662" y="4925228"/>
            <a:ext cx="58657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How many pineapples do you have</a:t>
            </a:r>
            <a:r>
              <a:rPr lang="zh-CN" altLang="zh-CN"/>
              <a:t>？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246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Can I help you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B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is,umbrella,this,cool,very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How much is it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A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　　　　　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i="1">
                <a:solidFill>
                  <a:srgbClr val="000000"/>
                </a:solidFill>
                <a:cs typeface="Times New Roman"/>
              </a:rPr>
              <a:t>yuan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,it,seventeen,is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B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OK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Here you are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77442" y="2060848"/>
            <a:ext cx="42337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This umbrella is very cool.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232998" y="3339062"/>
            <a:ext cx="32560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It is seventeen </a:t>
            </a:r>
            <a:r>
              <a:rPr lang="en-US" altLang="zh-CN" i="1"/>
              <a:t>yuan</a:t>
            </a:r>
            <a:r>
              <a:rPr lang="en-US" altLang="zh-CN"/>
              <a:t>.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041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918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、仿照范例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写句子。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6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％）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71120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May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希望能够结交更多的朋友，她在学校公告栏张贴了征友信息。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Tim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也想写一份征友信息，请帮他补充完整。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要求：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信息完整，仿照例文写句子；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大小写及标点符号规范；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不少于五句话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。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14454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s545.jpg" descr="id:21474905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75956" y="869033"/>
            <a:ext cx="3871760" cy="5722052"/>
          </a:xfrm>
          <a:prstGeom prst="rect">
            <a:avLst/>
          </a:prstGeom>
        </p:spPr>
      </p:pic>
      <p:pic>
        <p:nvPicPr>
          <p:cNvPr id="8" name="FS544.eps" descr="id:21474905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836712"/>
            <a:ext cx="3900454" cy="57606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511030" y="3674631"/>
            <a:ext cx="41764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/>
              <a:t>My name is Tim</a:t>
            </a:r>
            <a:r>
              <a:rPr lang="en-US" altLang="zh-CN" sz="2400" smtClean="0"/>
              <a:t>.</a:t>
            </a:r>
            <a:endParaRPr lang="zh-CN" altLang="zh-CN" sz="2400"/>
          </a:p>
        </p:txBody>
      </p:sp>
      <p:sp>
        <p:nvSpPr>
          <p:cNvPr id="9" name="矩形 8"/>
          <p:cNvSpPr/>
          <p:nvPr/>
        </p:nvSpPr>
        <p:spPr>
          <a:xfrm>
            <a:off x="4485109" y="4166384"/>
            <a:ext cx="6092825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altLang="zh-CN" sz="2400"/>
              <a:t>I am fifteen</a:t>
            </a:r>
            <a:r>
              <a:rPr lang="en-US" altLang="zh-CN" sz="2400" smtClean="0"/>
              <a:t>.</a:t>
            </a:r>
            <a:endParaRPr lang="zh-CN" altLang="zh-CN" sz="2400"/>
          </a:p>
        </p:txBody>
      </p:sp>
      <p:sp>
        <p:nvSpPr>
          <p:cNvPr id="11" name="矩形 10"/>
          <p:cNvSpPr/>
          <p:nvPr/>
        </p:nvSpPr>
        <p:spPr>
          <a:xfrm>
            <a:off x="4485109" y="4552553"/>
            <a:ext cx="6092825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altLang="zh-CN" sz="2400"/>
              <a:t>My hair is short</a:t>
            </a:r>
            <a:r>
              <a:rPr lang="en-US" altLang="zh-CN" sz="2400" smtClean="0"/>
              <a:t>.</a:t>
            </a:r>
            <a:endParaRPr lang="zh-CN" altLang="zh-CN" sz="2400"/>
          </a:p>
        </p:txBody>
      </p:sp>
      <p:sp>
        <p:nvSpPr>
          <p:cNvPr id="13" name="矩形 12"/>
          <p:cNvSpPr/>
          <p:nvPr/>
        </p:nvSpPr>
        <p:spPr>
          <a:xfrm>
            <a:off x="4485109" y="5051276"/>
            <a:ext cx="6092825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altLang="zh-CN" sz="2400"/>
              <a:t>I like horses</a:t>
            </a:r>
            <a:r>
              <a:rPr lang="en-US" altLang="zh-CN" sz="2400" smtClean="0"/>
              <a:t>.</a:t>
            </a:r>
            <a:endParaRPr lang="zh-CN" altLang="zh-CN" sz="2400"/>
          </a:p>
        </p:txBody>
      </p:sp>
      <p:sp>
        <p:nvSpPr>
          <p:cNvPr id="15" name="矩形 14"/>
          <p:cNvSpPr/>
          <p:nvPr/>
        </p:nvSpPr>
        <p:spPr>
          <a:xfrm>
            <a:off x="4390972" y="5445224"/>
            <a:ext cx="36728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400"/>
              <a:t>I can play basketball well. </a:t>
            </a:r>
            <a:endParaRPr lang="zh-CN" altLang="zh-CN" sz="2400"/>
          </a:p>
        </p:txBody>
      </p:sp>
    </p:spTree>
    <p:extLst>
      <p:ext uri="{BB962C8B-B14F-4D97-AF65-F5344CB8AC3E}">
        <p14:creationId xmlns:p14="http://schemas.microsoft.com/office/powerpoint/2010/main" val="142005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1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       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hair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tail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here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3" name="fs525.jpg" descr="id:21474903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908720"/>
            <a:ext cx="706755" cy="716280"/>
          </a:xfrm>
          <a:prstGeom prst="rect">
            <a:avLst/>
          </a:prstGeom>
        </p:spPr>
      </p:pic>
      <p:pic>
        <p:nvPicPr>
          <p:cNvPr id="4" name="fs525a.jpg" descr="id:214749034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41766" y="908720"/>
            <a:ext cx="568960" cy="716280"/>
          </a:xfrm>
          <a:prstGeom prst="rect">
            <a:avLst/>
          </a:prstGeom>
        </p:spPr>
      </p:pic>
      <p:pic>
        <p:nvPicPr>
          <p:cNvPr id="5" name="fs525b.jpg" descr="id:214749035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679382" y="908720"/>
            <a:ext cx="746125" cy="716280"/>
          </a:xfrm>
          <a:prstGeom prst="rect">
            <a:avLst/>
          </a:prstGeom>
        </p:spPr>
      </p:pic>
      <p:pic>
        <p:nvPicPr>
          <p:cNvPr id="6" name="fs526.jpg" descr="id:214749036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728546" y="2780806"/>
            <a:ext cx="483870" cy="713105"/>
          </a:xfrm>
          <a:prstGeom prst="rect">
            <a:avLst/>
          </a:prstGeom>
        </p:spPr>
      </p:pic>
      <p:pic>
        <p:nvPicPr>
          <p:cNvPr id="7" name="fs526a.jpg" descr="id:214749036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241766" y="2777631"/>
            <a:ext cx="494665" cy="716280"/>
          </a:xfrm>
          <a:prstGeom prst="rect">
            <a:avLst/>
          </a:prstGeom>
        </p:spPr>
      </p:pic>
      <p:pic>
        <p:nvPicPr>
          <p:cNvPr id="8" name="fs526b.jpg" descr="id:2147490374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7669623" y="2785288"/>
            <a:ext cx="495935" cy="71628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34566" y="1539369"/>
            <a:ext cx="6092825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W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Can you skate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  <a:p>
            <a:pPr algn="just"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M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Yes,I can.</a:t>
            </a:r>
            <a:endParaRPr lang="zh-CN" altLang="zh-CN">
              <a:solidFill>
                <a:srgbClr val="ED028C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0630" y="9148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34566" y="3555593"/>
            <a:ext cx="6092825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M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What would you like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  <a:p>
            <a:pPr algn="just"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W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I’d like a cup of tea,please.</a:t>
            </a:r>
            <a:endParaRPr lang="zh-CN" altLang="zh-CN">
              <a:solidFill>
                <a:srgbClr val="ED028C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31468" y="278528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31468" y="47251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34566" y="5301208"/>
            <a:ext cx="50865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This is my doll. Her hair is long.</a:t>
            </a:r>
            <a:endParaRPr lang="zh-CN" altLang="zh-CN">
              <a:solidFill>
                <a:srgbClr val="ED02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35068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tall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doll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small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big and blue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big and red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small and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red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2329716"/>
            <a:ext cx="8806259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This is our snowman. His ears are small.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8785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21049" y="312180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34566" y="3769876"/>
            <a:ext cx="88062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Look at his face. His nose is big and red.</a:t>
            </a:r>
            <a:endParaRPr lang="zh-CN" altLang="zh-CN">
              <a:solidFill>
                <a:srgbClr val="ED02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、听录音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选择正确的答句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将其序号填在题前的括号内。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听三遍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％）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No,thanks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No,I don’t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Yes,I do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in the kitchen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They’re in the fridge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on the table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2780928"/>
            <a:ext cx="51357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Would you like a glass of milk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0868" y="5229200"/>
            <a:ext cx="4459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Dad,where are my grapes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5404" y="34290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1012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4230688" algn="l"/>
                <a:tab pos="8247063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Yes,he can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Yes,we can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Yes,I can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230688" algn="l"/>
                <a:tab pos="8247063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230688" algn="l"/>
                <a:tab pos="8247063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Yes,please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have some bananas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No,I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don’t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230688" algn="l"/>
                <a:tab pos="8247063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230688" algn="l"/>
                <a:tab pos="8247063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Yes,I can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No,you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can’t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Yes,a pie,please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334566" y="1950512"/>
            <a:ext cx="40495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Can he play basketball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3936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566" y="3246656"/>
            <a:ext cx="33313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What do you have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261774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34566" y="4417948"/>
            <a:ext cx="2722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Can you swim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961800" y="38947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089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、听录音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根据所听对话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听三遍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％）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How many toy cars do they have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17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19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3206581"/>
            <a:ext cx="808776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W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Hi,Peter. How many toy cars do you have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M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Ten. What about you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W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I have nine.</a:t>
            </a:r>
            <a:endParaRPr lang="zh-CN" altLang="zh-CN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374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484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How much is the umbrella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Twenty </a:t>
            </a:r>
            <a:r>
              <a:rPr lang="en-US" altLang="zh-CN" i="1">
                <a:solidFill>
                  <a:srgbClr val="000000"/>
                </a:solidFill>
                <a:cs typeface="Times New Roman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Twelve </a:t>
            </a:r>
            <a:r>
              <a:rPr lang="en-US" altLang="zh-CN" i="1">
                <a:solidFill>
                  <a:srgbClr val="000000"/>
                </a:solidFill>
                <a:cs typeface="Times New Roman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Thirty </a:t>
            </a:r>
            <a:r>
              <a:rPr lang="en-US" altLang="zh-CN" i="1">
                <a:solidFill>
                  <a:srgbClr val="000000"/>
                </a:solidFill>
                <a:cs typeface="Times New Roman"/>
              </a:rPr>
              <a:t>yuan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4566" y="2839576"/>
            <a:ext cx="6092825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M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How much are the shoes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W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They are thirty </a:t>
            </a:r>
            <a:r>
              <a:rPr lang="en-US" altLang="zh-CN" i="1">
                <a:solidFill>
                  <a:srgbClr val="ED028C"/>
                </a:solidFill>
              </a:rPr>
              <a:t>yuan</a:t>
            </a:r>
            <a:r>
              <a:rPr lang="en-US" altLang="zh-CN">
                <a:solidFill>
                  <a:srgbClr val="ED028C"/>
                </a:solidFill>
              </a:rPr>
              <a:t>.</a:t>
            </a:r>
            <a:endParaRPr lang="zh-CN" altLang="zh-CN">
              <a:solidFill>
                <a:srgbClr val="ED028C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M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What about this umbrella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W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Twelve </a:t>
            </a:r>
            <a:r>
              <a:rPr lang="en-US" altLang="zh-CN" i="1">
                <a:solidFill>
                  <a:srgbClr val="ED028C"/>
                </a:solidFill>
              </a:rPr>
              <a:t>yuan</a:t>
            </a:r>
            <a:r>
              <a:rPr lang="en-US" altLang="zh-CN">
                <a:solidFill>
                  <a:srgbClr val="ED028C"/>
                </a:solidFill>
              </a:rPr>
              <a:t>.</a:t>
            </a:r>
            <a:endParaRPr lang="zh-CN" altLang="zh-CN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61544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153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1238</Words>
  <Application>Microsoft Office PowerPoint</Application>
  <PresentationFormat>自定义</PresentationFormat>
  <Paragraphs>346</Paragraphs>
  <Slides>39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8" baseType="lpstr">
      <vt:lpstr>仿宋</vt:lpstr>
      <vt:lpstr>黑体</vt:lpstr>
      <vt:lpstr>楷体</vt:lpstr>
      <vt:lpstr>宋体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371</cp:revision>
  <dcterms:created xsi:type="dcterms:W3CDTF">2020-11-06T05:24:00Z</dcterms:created>
  <dcterms:modified xsi:type="dcterms:W3CDTF">2025-06-24T09:29:02Z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